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672" r:id="rId3"/>
    <p:sldId id="666" r:id="rId4"/>
    <p:sldId id="670" r:id="rId5"/>
    <p:sldId id="654" r:id="rId6"/>
    <p:sldId id="624" r:id="rId7"/>
    <p:sldId id="619" r:id="rId8"/>
    <p:sldId id="620" r:id="rId9"/>
    <p:sldId id="621" r:id="rId10"/>
    <p:sldId id="625" r:id="rId11"/>
    <p:sldId id="626" r:id="rId12"/>
    <p:sldId id="627" r:id="rId13"/>
    <p:sldId id="630" r:id="rId14"/>
    <p:sldId id="631" r:id="rId15"/>
    <p:sldId id="632" r:id="rId16"/>
    <p:sldId id="635" r:id="rId17"/>
    <p:sldId id="639" r:id="rId18"/>
    <p:sldId id="640" r:id="rId19"/>
    <p:sldId id="661" r:id="rId20"/>
    <p:sldId id="662" r:id="rId21"/>
    <p:sldId id="663" r:id="rId22"/>
    <p:sldId id="664" r:id="rId23"/>
    <p:sldId id="665" r:id="rId24"/>
    <p:sldId id="655" r:id="rId25"/>
    <p:sldId id="656" r:id="rId26"/>
    <p:sldId id="657" r:id="rId27"/>
    <p:sldId id="658" r:id="rId28"/>
    <p:sldId id="659" r:id="rId29"/>
    <p:sldId id="660" r:id="rId30"/>
    <p:sldId id="671" r:id="rId31"/>
    <p:sldId id="673" r:id="rId32"/>
  </p:sldIdLst>
  <p:sldSz cx="6858000" cy="5143500"/>
  <p:notesSz cx="7010400" cy="9296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yriad Web Pro" panose="020B0604020202020204" charset="0"/>
      <p:regular r:id="rId39"/>
      <p:bold r:id="rId40"/>
      <p: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71"/>
    <a:srgbClr val="00040C"/>
    <a:srgbClr val="FFFFFF"/>
    <a:srgbClr val="48F49A"/>
    <a:srgbClr val="75C794"/>
    <a:srgbClr val="B45340"/>
    <a:srgbClr val="E25423"/>
    <a:srgbClr val="9A4E9E"/>
    <a:srgbClr val="006166"/>
    <a:srgbClr val="618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837" autoAdjust="0"/>
  </p:normalViewPr>
  <p:slideViewPr>
    <p:cSldViewPr snapToGrid="0">
      <p:cViewPr varScale="1">
        <p:scale>
          <a:sx n="141" d="100"/>
          <a:sy n="141" d="100"/>
        </p:scale>
        <p:origin x="930" y="1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Good afternoon everyone and thank you to</a:t>
            </a:r>
            <a:r>
              <a:rPr lang="en-US" altLang="en-US" baseline="0" dirty="0" smtClean="0"/>
              <a:t> the Office of Health Equity for the invitation to be a part of this speaker series</a:t>
            </a: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808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7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14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6B6-223B-D342-8ABD-3E59DD8B7D5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5561"/>
          <a:stretch/>
        </p:blipFill>
        <p:spPr>
          <a:xfrm>
            <a:off x="-5347" y="3"/>
            <a:ext cx="6863347" cy="7380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2" y="1039553"/>
            <a:ext cx="6306733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1688"/>
              </a:lnSpc>
              <a:defRPr sz="1575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2900" y="2144512"/>
            <a:ext cx="48006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2900" y="2959514"/>
            <a:ext cx="48006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125"/>
              </a:lnSpc>
              <a:buNone/>
              <a:defRPr sz="1013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2" y="90153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688"/>
              </a:lnSpc>
              <a:defRPr sz="1575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NCHHSTP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5015564"/>
            <a:ext cx="6858000" cy="134374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1158875"/>
            <a:ext cx="6172200" cy="3341688"/>
          </a:xfrm>
        </p:spPr>
        <p:txBody>
          <a:bodyPr/>
          <a:lstStyle>
            <a:lvl1pPr marL="192876" indent="-192876">
              <a:buClr>
                <a:srgbClr val="006A71"/>
              </a:buClr>
              <a:buFont typeface="Wingdings" panose="05000000000000000000" pitchFamily="2" charset="2"/>
              <a:buChar char="§"/>
              <a:defRPr sz="1125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1125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1125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125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125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688"/>
              </a:lnSpc>
              <a:defRPr sz="1575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2909752" cy="3143250"/>
          </a:xfrm>
          <a:prstGeom prst="rect">
            <a:avLst/>
          </a:prstGeom>
        </p:spPr>
        <p:txBody>
          <a:bodyPr/>
          <a:lstStyle>
            <a:lvl1pPr marL="192876" indent="-192876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35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417899" indent="-16073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125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013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3605349" y="1200151"/>
            <a:ext cx="2909752" cy="3143250"/>
          </a:xfrm>
          <a:prstGeom prst="rect">
            <a:avLst/>
          </a:prstGeom>
        </p:spPr>
        <p:txBody>
          <a:bodyPr/>
          <a:lstStyle>
            <a:lvl1pPr marL="192876" indent="-192876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35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417899" indent="-16073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125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013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2" y="5029207"/>
            <a:ext cx="6857397" cy="1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350323"/>
            <a:ext cx="6221185" cy="871538"/>
          </a:xfrm>
          <a:prstGeom prst="rect">
            <a:avLst/>
          </a:prstGeom>
        </p:spPr>
        <p:txBody>
          <a:bodyPr anchor="b"/>
          <a:lstStyle>
            <a:lvl1pPr algn="l">
              <a:defRPr sz="20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42901" y="4425696"/>
            <a:ext cx="58293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238"/>
              </a:lnSpc>
              <a:buNone/>
              <a:defRPr sz="1125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266"/>
              </a:lnSpc>
              <a:defRPr sz="1181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200151"/>
            <a:ext cx="61722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013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844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76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76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76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2900" y="4343400"/>
            <a:ext cx="61722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464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03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53263"/>
            <a:ext cx="5829300" cy="1021556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138"/>
              </a:lnSpc>
              <a:defRPr sz="2025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2057401"/>
            <a:ext cx="5829300" cy="11251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238"/>
              </a:lnSpc>
              <a:buNone/>
              <a:defRPr sz="1125" baseline="0">
                <a:solidFill>
                  <a:schemeClr val="bg2"/>
                </a:solidFill>
                <a:latin typeface="Calibri" pitchFamily="34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4824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4829" y="5018218"/>
            <a:ext cx="6858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1158875"/>
            <a:ext cx="6172200" cy="3341688"/>
          </a:xfrm>
        </p:spPr>
        <p:txBody>
          <a:bodyPr/>
          <a:lstStyle>
            <a:lvl1pPr marL="257175" indent="-257175">
              <a:buClr>
                <a:srgbClr val="005DAA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5007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5973"/>
            <a:ext cx="3717877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35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sz="788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36" y="361905"/>
            <a:ext cx="3953240" cy="921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8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70013"/>
            <a:ext cx="59150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70" r:id="rId6"/>
    <p:sldLayoutId id="2147483672" r:id="rId7"/>
    <p:sldLayoutId id="2147483673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5pPr>
      <a:lvl6pPr marL="257169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6pPr>
      <a:lvl7pPr marL="514337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8pPr>
      <a:lvl9pPr marL="10286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192876" indent="-1928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417899" indent="-1607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642921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900090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414427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254714/1/zikasitrep10Mar17-eng.pdf?ua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1473-3099(16)30320-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io8@cdc.gov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0850" y="1618076"/>
            <a:ext cx="6013451" cy="664296"/>
          </a:xfrm>
        </p:spPr>
        <p:txBody>
          <a:bodyPr/>
          <a:lstStyle/>
          <a:p>
            <a:pPr algn="ctr"/>
            <a:r>
              <a:rPr lang="en-US" sz="1800" dirty="0"/>
              <a:t>Emerging and re-appreciated sexually transmitted </a:t>
            </a:r>
            <a:r>
              <a:rPr lang="en-US" sz="1800" dirty="0"/>
              <a:t>infections</a:t>
            </a:r>
            <a:endParaRPr lang="en-US" sz="1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65018" y="2691431"/>
            <a:ext cx="3600450" cy="1222452"/>
          </a:xfrm>
        </p:spPr>
        <p:txBody>
          <a:bodyPr/>
          <a:lstStyle/>
          <a:p>
            <a:pPr algn="ctr"/>
            <a:r>
              <a:rPr lang="en-US" dirty="0" smtClean="0"/>
              <a:t>IAS STI 2018: Understanding and Addressing the HIV and STI </a:t>
            </a:r>
            <a:r>
              <a:rPr lang="en-US" dirty="0" err="1" smtClean="0"/>
              <a:t>Syndemics</a:t>
            </a:r>
            <a:endParaRPr lang="en-US" dirty="0" smtClean="0"/>
          </a:p>
          <a:p>
            <a:pPr algn="ctr"/>
            <a:r>
              <a:rPr lang="en-US" dirty="0" smtClean="0"/>
              <a:t>July 22, 2018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Kyle Bernstein, PhD </a:t>
            </a:r>
            <a:r>
              <a:rPr lang="en-US" dirty="0" err="1"/>
              <a:t>ScM</a:t>
            </a:r>
            <a:endParaRPr lang="en-US" dirty="0"/>
          </a:p>
          <a:p>
            <a:pPr algn="ctr"/>
            <a:r>
              <a:rPr lang="en-US" dirty="0"/>
              <a:t>Chief, Epidemiology and Statistics Branch</a:t>
            </a:r>
          </a:p>
          <a:p>
            <a:pPr algn="ctr"/>
            <a:r>
              <a:rPr lang="en-US" dirty="0"/>
              <a:t>Division of STD Prevention</a:t>
            </a:r>
          </a:p>
          <a:p>
            <a:pPr algn="ctr"/>
            <a:r>
              <a:rPr lang="en-US" dirty="0"/>
              <a:t>Centers for Disease Control and Prevention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9" y="3873700"/>
            <a:ext cx="107156" cy="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797423"/>
            <a:ext cx="5143500" cy="3527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198" y="4018361"/>
            <a:ext cx="173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Liberia Men’s Health Screening Program. Courtesy Dr. Mary Choi</a:t>
            </a:r>
          </a:p>
        </p:txBody>
      </p:sp>
    </p:spTree>
    <p:extLst>
      <p:ext uri="{BB962C8B-B14F-4D97-AF65-F5344CB8AC3E}">
        <p14:creationId xmlns:p14="http://schemas.microsoft.com/office/powerpoint/2010/main" val="32374309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330062"/>
            <a:ext cx="4629150" cy="277316"/>
          </a:xfrm>
        </p:spPr>
        <p:txBody>
          <a:bodyPr/>
          <a:lstStyle/>
          <a:p>
            <a:pPr algn="ctr"/>
            <a:r>
              <a:rPr lang="en-US" dirty="0" smtClean="0"/>
              <a:t>Ebola Virus Persistence in Semen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98" y="666178"/>
            <a:ext cx="4019549" cy="3484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426" y="4224884"/>
            <a:ext cx="4441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  <a:latin typeface="Calibri" panose="020F0502020204030204" pitchFamily="34" charset="0"/>
              </a:rPr>
              <a:t>Soka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et al.  Lancet Global Health 2016;4:e736-43</a:t>
            </a:r>
          </a:p>
        </p:txBody>
      </p:sp>
    </p:spTree>
    <p:extLst>
      <p:ext uri="{BB962C8B-B14F-4D97-AF65-F5344CB8AC3E}">
        <p14:creationId xmlns:p14="http://schemas.microsoft.com/office/powerpoint/2010/main" val="37673049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039" y="242008"/>
            <a:ext cx="4629150" cy="328116"/>
          </a:xfrm>
        </p:spPr>
        <p:txBody>
          <a:bodyPr/>
          <a:lstStyle/>
          <a:p>
            <a:pPr algn="ctr"/>
            <a:r>
              <a:rPr lang="en-US" dirty="0" smtClean="0"/>
              <a:t>Public Health Implications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942" y="599825"/>
            <a:ext cx="6479381" cy="2506266"/>
          </a:xfrm>
        </p:spPr>
        <p:txBody>
          <a:bodyPr/>
          <a:lstStyle/>
          <a:p>
            <a:r>
              <a:rPr lang="en-US" sz="1400" dirty="0"/>
              <a:t>Although not </a:t>
            </a:r>
            <a:r>
              <a:rPr lang="en-US" sz="1400" dirty="0" smtClean="0"/>
              <a:t>quantified, </a:t>
            </a:r>
            <a:r>
              <a:rPr lang="en-US" sz="1400" dirty="0"/>
              <a:t>sexual transmission likely has a minimal impact on epidemic spread during large acute </a:t>
            </a:r>
            <a:r>
              <a:rPr lang="en-US" sz="1400" dirty="0" smtClean="0"/>
              <a:t>outbreaks</a:t>
            </a:r>
          </a:p>
          <a:p>
            <a:r>
              <a:rPr lang="en-US" sz="1400" dirty="0" smtClean="0"/>
              <a:t>West African outbreak left approximately 5,000 male EVD survivors</a:t>
            </a:r>
          </a:p>
          <a:p>
            <a:r>
              <a:rPr lang="en-US" sz="1400" dirty="0" smtClean="0"/>
              <a:t>Sexually acquired EVD may help establish new clusters and flare ups in communities already impacted or in new naïve communities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82" y="1981720"/>
            <a:ext cx="3349700" cy="2671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6282" y="4652864"/>
            <a:ext cx="2221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WHO Ebola Situation Report</a:t>
            </a:r>
          </a:p>
        </p:txBody>
      </p:sp>
    </p:spTree>
    <p:extLst>
      <p:ext uri="{BB962C8B-B14F-4D97-AF65-F5344CB8AC3E}">
        <p14:creationId xmlns:p14="http://schemas.microsoft.com/office/powerpoint/2010/main" val="31445849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94" y="1500548"/>
            <a:ext cx="3121508" cy="15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06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9" y="762554"/>
            <a:ext cx="6172200" cy="366803"/>
          </a:xfrm>
        </p:spPr>
        <p:txBody>
          <a:bodyPr/>
          <a:lstStyle/>
          <a:p>
            <a:r>
              <a:rPr lang="en-US" dirty="0"/>
              <a:t>Zika Cases Reported in the United States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1129357"/>
            <a:ext cx="6172200" cy="2889003"/>
          </a:xfrm>
        </p:spPr>
        <p:txBody>
          <a:bodyPr/>
          <a:lstStyle/>
          <a:p>
            <a:pPr marL="0" indent="0" algn="ctr">
              <a:buNone/>
            </a:pPr>
            <a:r>
              <a:rPr lang="en-US" sz="1050" b="1" dirty="0"/>
              <a:t>January 1, 2015 </a:t>
            </a:r>
            <a:r>
              <a:rPr lang="en-US" sz="1050" b="1" dirty="0"/>
              <a:t>– August 9, </a:t>
            </a:r>
            <a:r>
              <a:rPr lang="en-US" sz="1050" b="1" dirty="0"/>
              <a:t>2017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80808"/>
                </a:solidFill>
              </a:rPr>
              <a:t>US States</a:t>
            </a:r>
            <a:endParaRPr lang="en-US" sz="1050" dirty="0">
              <a:solidFill>
                <a:srgbClr val="080808"/>
              </a:solidFill>
            </a:endParaRPr>
          </a:p>
          <a:p>
            <a:r>
              <a:rPr lang="en-US" sz="1050" dirty="0">
                <a:solidFill>
                  <a:srgbClr val="080808"/>
                </a:solidFill>
              </a:rPr>
              <a:t>5,413 </a:t>
            </a:r>
            <a:r>
              <a:rPr lang="en-US" sz="1050" dirty="0">
                <a:solidFill>
                  <a:srgbClr val="080808"/>
                </a:solidFill>
              </a:rPr>
              <a:t>Zika virus disease cases reported </a:t>
            </a: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Travel associated cases: </a:t>
            </a:r>
            <a:r>
              <a:rPr lang="en-US" sz="1050" dirty="0">
                <a:solidFill>
                  <a:srgbClr val="080808"/>
                </a:solidFill>
              </a:rPr>
              <a:t>5,140</a:t>
            </a:r>
            <a:endParaRPr lang="en-US" sz="1050" dirty="0">
              <a:solidFill>
                <a:srgbClr val="080808"/>
              </a:solidFill>
            </a:endParaRP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Locally acquired cases, mosquito-borne: </a:t>
            </a:r>
            <a:r>
              <a:rPr lang="en-US" sz="1050" dirty="0">
                <a:solidFill>
                  <a:srgbClr val="080808"/>
                </a:solidFill>
              </a:rPr>
              <a:t>224 </a:t>
            </a:r>
            <a:r>
              <a:rPr lang="en-US" sz="1050" dirty="0">
                <a:solidFill>
                  <a:srgbClr val="080808"/>
                </a:solidFill>
              </a:rPr>
              <a:t>(Florida – </a:t>
            </a:r>
            <a:r>
              <a:rPr lang="en-US" sz="1050" dirty="0">
                <a:solidFill>
                  <a:srgbClr val="080808"/>
                </a:solidFill>
              </a:rPr>
              <a:t>217, </a:t>
            </a:r>
            <a:r>
              <a:rPr lang="en-US" sz="1050" dirty="0">
                <a:solidFill>
                  <a:srgbClr val="080808"/>
                </a:solidFill>
              </a:rPr>
              <a:t>Texas - 6)</a:t>
            </a: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Sexual transmission cases: </a:t>
            </a:r>
            <a:r>
              <a:rPr lang="en-US" sz="1050" dirty="0">
                <a:solidFill>
                  <a:srgbClr val="080808"/>
                </a:solidFill>
              </a:rPr>
              <a:t>47 </a:t>
            </a:r>
            <a:endParaRPr lang="en-US" sz="1050" dirty="0">
              <a:solidFill>
                <a:srgbClr val="080808"/>
              </a:solidFill>
            </a:endParaRP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Laboratory </a:t>
            </a:r>
            <a:r>
              <a:rPr lang="en-US" sz="1050" dirty="0">
                <a:solidFill>
                  <a:srgbClr val="080808"/>
                </a:solidFill>
              </a:rPr>
              <a:t>transmission: 1</a:t>
            </a: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Person-to-person through an unknown route: 1</a:t>
            </a:r>
          </a:p>
          <a:p>
            <a:pPr lvl="1"/>
            <a:endParaRPr lang="en-US" sz="1050" dirty="0"/>
          </a:p>
          <a:p>
            <a:r>
              <a:rPr lang="en-US" sz="1050" b="1" dirty="0">
                <a:solidFill>
                  <a:srgbClr val="080808"/>
                </a:solidFill>
              </a:rPr>
              <a:t>US Territories</a:t>
            </a:r>
            <a:endParaRPr lang="en-US" sz="1050" dirty="0">
              <a:solidFill>
                <a:srgbClr val="080808"/>
              </a:solidFill>
            </a:endParaRPr>
          </a:p>
          <a:p>
            <a:r>
              <a:rPr lang="en-US" sz="1050" dirty="0">
                <a:solidFill>
                  <a:srgbClr val="080808"/>
                </a:solidFill>
              </a:rPr>
              <a:t>37,007 </a:t>
            </a:r>
            <a:r>
              <a:rPr lang="en-US" sz="1050" dirty="0">
                <a:solidFill>
                  <a:srgbClr val="080808"/>
                </a:solidFill>
              </a:rPr>
              <a:t>Zika virus disease cases reported </a:t>
            </a:r>
          </a:p>
          <a:p>
            <a:pPr lvl="1"/>
            <a:r>
              <a:rPr lang="en-US" sz="1050" dirty="0">
                <a:solidFill>
                  <a:srgbClr val="080808"/>
                </a:solidFill>
              </a:rPr>
              <a:t>Locally acquired cases, presumed mosquito-borne: </a:t>
            </a:r>
            <a:r>
              <a:rPr lang="en-US" sz="1050" dirty="0">
                <a:solidFill>
                  <a:srgbClr val="080808"/>
                </a:solidFill>
              </a:rPr>
              <a:t>36,860*</a:t>
            </a:r>
            <a:endParaRPr lang="en-US" sz="1050" dirty="0">
              <a:solidFill>
                <a:srgbClr val="080808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sz="1050" dirty="0">
                <a:solidFill>
                  <a:srgbClr val="080808"/>
                </a:solidFill>
              </a:rPr>
              <a:t>*</a:t>
            </a:r>
            <a:r>
              <a:rPr lang="en-US" sz="1050" dirty="0">
                <a:solidFill>
                  <a:srgbClr val="080808"/>
                </a:solidFill>
              </a:rPr>
              <a:t>Sexually transmitted cases are not reported for US territories because with local transmission of Zika virus it is not possible to determine whether infection occurred due to mosquito-borne or sexual transmission.</a:t>
            </a:r>
            <a:endParaRPr lang="en-US" dirty="0">
              <a:solidFill>
                <a:srgbClr val="080808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4245703"/>
            <a:ext cx="243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28E92"/>
                </a:solidFill>
                <a:latin typeface="Calibri"/>
              </a:rPr>
              <a:t>http://www.cdc.gov/zika/geo/united-states.html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4819212" y="1559996"/>
            <a:ext cx="1751710" cy="459486"/>
          </a:xfrm>
          <a:prstGeom prst="borderCallout1">
            <a:avLst>
              <a:gd name="adj1" fmla="val 18750"/>
              <a:gd name="adj2" fmla="val -8333"/>
              <a:gd name="adj3" fmla="val 129855"/>
              <a:gd name="adj4" fmla="val -127114"/>
            </a:avLst>
          </a:prstGeom>
          <a:gradFill>
            <a:gsLst>
              <a:gs pos="91000">
                <a:schemeClr val="tx2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47 sexually transmitted cases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9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07613"/>
            <a:ext cx="6172200" cy="500609"/>
          </a:xfrm>
        </p:spPr>
        <p:txBody>
          <a:bodyPr/>
          <a:lstStyle/>
          <a:p>
            <a:r>
              <a:rPr lang="en-US" dirty="0" smtClean="0"/>
              <a:t>Sexual Transmission of Zika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899" y="1219924"/>
            <a:ext cx="6302829" cy="267426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None/>
            </a:pPr>
            <a:r>
              <a:rPr lang="en-US" b="1" dirty="0" smtClean="0">
                <a:solidFill>
                  <a:srgbClr val="080808"/>
                </a:solidFill>
              </a:rPr>
              <a:t>Suggested by at least two reports before current outbreak in the Americas</a:t>
            </a:r>
          </a:p>
          <a:p>
            <a:pPr marL="214313" lvl="1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Clr>
                <a:srgbClr val="0E66AF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80808"/>
                </a:solidFill>
              </a:rPr>
              <a:t>P</a:t>
            </a:r>
            <a:r>
              <a:rPr lang="en-US" sz="1350" dirty="0">
                <a:solidFill>
                  <a:srgbClr val="080808"/>
                </a:solidFill>
              </a:rPr>
              <a:t>ossible sexual transmission first reported from US in 2008 after Senegal visit</a:t>
            </a:r>
            <a:r>
              <a:rPr lang="en-US" sz="1350" baseline="30000" dirty="0">
                <a:solidFill>
                  <a:srgbClr val="080808"/>
                </a:solidFill>
              </a:rPr>
              <a:t>1</a:t>
            </a:r>
            <a:endParaRPr lang="en-US" sz="1350" dirty="0">
              <a:solidFill>
                <a:srgbClr val="080808"/>
              </a:solidFill>
            </a:endParaRPr>
          </a:p>
          <a:p>
            <a:pPr marL="214313" lvl="1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Clr>
                <a:srgbClr val="0E66AF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80808"/>
                </a:solidFill>
              </a:rPr>
              <a:t>Recovery of Zika by culture and detection by rRT-PCR in semen of symptomatically infected Tahitian man in 2013</a:t>
            </a:r>
            <a:r>
              <a:rPr lang="en-US" sz="1350" baseline="30000" dirty="0">
                <a:solidFill>
                  <a:srgbClr val="080808"/>
                </a:solidFill>
              </a:rPr>
              <a:t>2</a:t>
            </a:r>
            <a:r>
              <a:rPr lang="en-US" sz="1350" dirty="0">
                <a:solidFill>
                  <a:srgbClr val="080808"/>
                </a:solidFill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None/>
            </a:pPr>
            <a:r>
              <a:rPr lang="en-US" b="1" dirty="0" smtClean="0">
                <a:solidFill>
                  <a:srgbClr val="080808"/>
                </a:solidFill>
              </a:rPr>
              <a:t>In early 2016, multiple case reports of sexually transmitted infections</a:t>
            </a:r>
          </a:p>
          <a:p>
            <a:pPr marL="214313" lvl="1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Clr>
                <a:srgbClr val="0E66AF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80808"/>
                </a:solidFill>
              </a:rPr>
              <a:t>From travelers returning from areas with active Zika transmission to sex partners who had not traveled</a:t>
            </a:r>
          </a:p>
          <a:p>
            <a:pPr marL="0" indent="0">
              <a:lnSpc>
                <a:spcPct val="114000"/>
              </a:lnSpc>
              <a:spcBef>
                <a:spcPts val="225"/>
              </a:spcBef>
              <a:spcAft>
                <a:spcPts val="375"/>
              </a:spcAft>
              <a:buNone/>
            </a:pPr>
            <a:r>
              <a:rPr lang="en-US" b="1" dirty="0" smtClean="0">
                <a:solidFill>
                  <a:srgbClr val="080808"/>
                </a:solidFill>
              </a:rPr>
              <a:t>Now reported from at least 13 countries, including the United States</a:t>
            </a:r>
            <a:r>
              <a:rPr lang="en-US" baseline="30000" dirty="0" smtClean="0">
                <a:solidFill>
                  <a:srgbClr val="080808"/>
                </a:solidFill>
              </a:rPr>
              <a:t>3</a:t>
            </a:r>
            <a:endParaRPr lang="en-US" b="1" baseline="30000" dirty="0" smtClean="0">
              <a:solidFill>
                <a:srgbClr val="080808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24617" y="4084433"/>
            <a:ext cx="6240780" cy="3086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80808"/>
                </a:solidFill>
              </a:rPr>
              <a:t>1. Foy, 2011, </a:t>
            </a:r>
            <a:r>
              <a:rPr lang="en-US" sz="900" u="sng" dirty="0">
                <a:solidFill>
                  <a:srgbClr val="080808"/>
                </a:solidFill>
              </a:rPr>
              <a:t>Emerg </a:t>
            </a:r>
            <a:r>
              <a:rPr lang="en-US" sz="900" u="sng" dirty="0">
                <a:solidFill>
                  <a:srgbClr val="080808"/>
                </a:solidFill>
              </a:rPr>
              <a:t>Infect </a:t>
            </a:r>
            <a:r>
              <a:rPr lang="en-US" sz="900" u="sng" dirty="0">
                <a:solidFill>
                  <a:srgbClr val="080808"/>
                </a:solidFill>
              </a:rPr>
              <a:t>Dis</a:t>
            </a:r>
            <a:r>
              <a:rPr lang="en-US" sz="900" dirty="0">
                <a:solidFill>
                  <a:srgbClr val="080808"/>
                </a:solidFill>
              </a:rPr>
              <a:t> </a:t>
            </a:r>
            <a:r>
              <a:rPr lang="en-US" sz="900" b="1" dirty="0">
                <a:solidFill>
                  <a:srgbClr val="080808"/>
                </a:solidFill>
              </a:rPr>
              <a:t>17</a:t>
            </a:r>
            <a:r>
              <a:rPr lang="en-US" sz="900" dirty="0">
                <a:solidFill>
                  <a:srgbClr val="080808"/>
                </a:solidFill>
              </a:rPr>
              <a:t>(5</a:t>
            </a:r>
            <a:r>
              <a:rPr lang="en-US" sz="900" dirty="0">
                <a:solidFill>
                  <a:srgbClr val="080808"/>
                </a:solidFill>
              </a:rPr>
              <a:t>): 880-882</a:t>
            </a:r>
            <a:r>
              <a:rPr lang="en-US" sz="900" dirty="0">
                <a:solidFill>
                  <a:srgbClr val="080808"/>
                </a:solidFill>
              </a:rPr>
              <a:t>.   2. Musso, 2015, </a:t>
            </a:r>
            <a:r>
              <a:rPr lang="en-US" sz="900" u="sng" dirty="0">
                <a:solidFill>
                  <a:srgbClr val="080808"/>
                </a:solidFill>
              </a:rPr>
              <a:t>Emerg Infect </a:t>
            </a:r>
            <a:r>
              <a:rPr lang="en-US" sz="900" u="sng" dirty="0">
                <a:solidFill>
                  <a:srgbClr val="080808"/>
                </a:solidFill>
              </a:rPr>
              <a:t>Dis</a:t>
            </a:r>
            <a:r>
              <a:rPr lang="en-US" sz="900" dirty="0">
                <a:solidFill>
                  <a:srgbClr val="080808"/>
                </a:solidFill>
              </a:rPr>
              <a:t> </a:t>
            </a:r>
            <a:r>
              <a:rPr lang="en-US" sz="900" b="1" dirty="0">
                <a:solidFill>
                  <a:srgbClr val="080808"/>
                </a:solidFill>
              </a:rPr>
              <a:t>21</a:t>
            </a:r>
            <a:r>
              <a:rPr lang="en-US" sz="900" dirty="0">
                <a:solidFill>
                  <a:srgbClr val="080808"/>
                </a:solidFill>
              </a:rPr>
              <a:t>(2</a:t>
            </a:r>
            <a:r>
              <a:rPr lang="en-US" sz="900" dirty="0">
                <a:solidFill>
                  <a:srgbClr val="080808"/>
                </a:solidFill>
              </a:rPr>
              <a:t>): 359-361.</a:t>
            </a:r>
            <a:r>
              <a:rPr lang="en-US" sz="900" dirty="0">
                <a:solidFill>
                  <a:srgbClr val="080808"/>
                </a:solidFill>
              </a:rPr>
              <a:t>  </a:t>
            </a:r>
            <a:endParaRPr lang="en-US" sz="900" dirty="0">
              <a:solidFill>
                <a:srgbClr val="08080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80808"/>
                </a:solidFill>
              </a:rPr>
              <a:t>3. </a:t>
            </a:r>
            <a:r>
              <a:rPr lang="en-US" sz="900" dirty="0">
                <a:solidFill>
                  <a:srgbClr val="080808"/>
                </a:solidFill>
                <a:hlinkClick r:id="rId3"/>
              </a:rPr>
              <a:t>http://</a:t>
            </a:r>
            <a:r>
              <a:rPr lang="en-US" sz="900" dirty="0">
                <a:solidFill>
                  <a:srgbClr val="080808"/>
                </a:solidFill>
                <a:hlinkClick r:id="rId3"/>
              </a:rPr>
              <a:t>apps.who.int/iris/bitstream/10665/254714/1/zikasitrep10Mar17-eng.pdf?ua=1</a:t>
            </a:r>
            <a:r>
              <a:rPr lang="en-US" sz="900" dirty="0">
                <a:solidFill>
                  <a:srgbClr val="080808"/>
                </a:solidFill>
              </a:rPr>
              <a:t> </a:t>
            </a:r>
            <a:r>
              <a:rPr lang="en-US" sz="900" i="1" dirty="0">
                <a:solidFill>
                  <a:srgbClr val="080808"/>
                </a:solidFill>
              </a:rPr>
              <a:t>Table 2</a:t>
            </a:r>
            <a:endParaRPr lang="en-US" sz="9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64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2300"/>
            <a:ext cx="6172200" cy="642938"/>
          </a:xfrm>
        </p:spPr>
        <p:txBody>
          <a:bodyPr/>
          <a:lstStyle/>
          <a:p>
            <a:r>
              <a:rPr lang="en-US" dirty="0" smtClean="0"/>
              <a:t>Zika Virus in Semen and Risk of Sexual Transmission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460" y="1452519"/>
            <a:ext cx="1098379" cy="646331"/>
          </a:xfrm>
          <a:prstGeom prst="rect">
            <a:avLst/>
          </a:prstGeom>
          <a:noFill/>
          <a:ln w="28575">
            <a:solidFill>
              <a:srgbClr val="0E66A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Symptom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Onset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1249839" y="1694893"/>
            <a:ext cx="5211118" cy="8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6051" y="1454770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(Longest times reported since illness/symptom onset)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01200" y="1929813"/>
            <a:ext cx="3769967" cy="532894"/>
            <a:chOff x="934198" y="1884796"/>
            <a:chExt cx="5026622" cy="710525"/>
          </a:xfrm>
        </p:grpSpPr>
        <p:sp>
          <p:nvSpPr>
            <p:cNvPr id="8" name="TextBox 7"/>
            <p:cNvSpPr txBox="1"/>
            <p:nvPr/>
          </p:nvSpPr>
          <p:spPr>
            <a:xfrm>
              <a:off x="2181154" y="1938731"/>
              <a:ext cx="3779666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Culture</a:t>
              </a:r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(“infectious virus”): 69 days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endParaRPr lang="en-US" baseline="300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34198" y="1884796"/>
              <a:ext cx="0" cy="243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34198" y="2126629"/>
              <a:ext cx="12469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95359" y="2527482"/>
            <a:ext cx="5972383" cy="566196"/>
            <a:chOff x="927145" y="2681689"/>
            <a:chExt cx="7963176" cy="754927"/>
          </a:xfrm>
        </p:grpSpPr>
        <p:sp>
          <p:nvSpPr>
            <p:cNvPr id="22" name="TextBox 21"/>
            <p:cNvSpPr txBox="1"/>
            <p:nvPr/>
          </p:nvSpPr>
          <p:spPr>
            <a:xfrm>
              <a:off x="4550672" y="3026247"/>
              <a:ext cx="433964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rRT-PCR positive</a:t>
              </a:r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(“viral RNA”): 188+ days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927980" y="3219802"/>
              <a:ext cx="36738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927145" y="2681689"/>
              <a:ext cx="835" cy="538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96567" y="2108715"/>
            <a:ext cx="4675457" cy="579834"/>
            <a:chOff x="928756" y="2123335"/>
            <a:chExt cx="6233942" cy="773113"/>
          </a:xfrm>
        </p:grpSpPr>
        <p:sp>
          <p:nvSpPr>
            <p:cNvPr id="16" name="TextBox 15"/>
            <p:cNvSpPr txBox="1"/>
            <p:nvPr/>
          </p:nvSpPr>
          <p:spPr>
            <a:xfrm>
              <a:off x="2714557" y="2486078"/>
              <a:ext cx="4448141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Observed sexual transmission</a:t>
              </a:r>
              <a:r>
                <a:rPr 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: 32-41 days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935033" y="2670351"/>
              <a:ext cx="1769476" cy="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28756" y="2123335"/>
              <a:ext cx="6278" cy="5586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1"/>
          <p:cNvSpPr txBox="1">
            <a:spLocks/>
          </p:cNvSpPr>
          <p:nvPr/>
        </p:nvSpPr>
        <p:spPr>
          <a:xfrm>
            <a:off x="230623" y="3930609"/>
            <a:ext cx="6572756" cy="5699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rgbClr val="080808"/>
                </a:solidFill>
              </a:rPr>
              <a:t>1. </a:t>
            </a:r>
            <a:r>
              <a:rPr lang="en-US" sz="900" dirty="0" err="1">
                <a:solidFill>
                  <a:srgbClr val="080808"/>
                </a:solidFill>
              </a:rPr>
              <a:t>Arsuaga</a:t>
            </a:r>
            <a:r>
              <a:rPr lang="en-US" sz="900" dirty="0">
                <a:solidFill>
                  <a:srgbClr val="080808"/>
                </a:solidFill>
              </a:rPr>
              <a:t>, 2016, </a:t>
            </a:r>
            <a:r>
              <a:rPr lang="en-US" sz="900" u="sng" dirty="0">
                <a:solidFill>
                  <a:srgbClr val="080808"/>
                </a:solidFill>
              </a:rPr>
              <a:t>Lancet Infect Dis</a:t>
            </a:r>
            <a:r>
              <a:rPr lang="en-US" sz="900" dirty="0">
                <a:solidFill>
                  <a:srgbClr val="080808"/>
                </a:solidFill>
              </a:rPr>
              <a:t>, 16(11):1107-1108, DOI: </a:t>
            </a:r>
            <a:r>
              <a:rPr lang="en-US" sz="900" dirty="0">
                <a:solidFill>
                  <a:srgbClr val="080808"/>
                </a:solidFill>
                <a:hlinkClick r:id="rId3"/>
              </a:rPr>
              <a:t>http://</a:t>
            </a:r>
            <a:r>
              <a:rPr lang="en-US" sz="900" dirty="0">
                <a:solidFill>
                  <a:srgbClr val="080808"/>
                </a:solidFill>
                <a:hlinkClick r:id="rId3"/>
              </a:rPr>
              <a:t>dx.doi.org/10.1016/S1473-3099(16)30320-6</a:t>
            </a:r>
            <a:r>
              <a:rPr lang="en-US" sz="900" dirty="0">
                <a:solidFill>
                  <a:srgbClr val="080808"/>
                </a:solidFill>
              </a:rPr>
              <a:t>.  2. </a:t>
            </a:r>
            <a:r>
              <a:rPr lang="en-US" sz="900" dirty="0" err="1">
                <a:solidFill>
                  <a:srgbClr val="080808"/>
                </a:solidFill>
              </a:rPr>
              <a:t>Turmel</a:t>
            </a:r>
            <a:r>
              <a:rPr lang="en-US" sz="900" dirty="0">
                <a:solidFill>
                  <a:srgbClr val="080808"/>
                </a:solidFill>
              </a:rPr>
              <a:t>, </a:t>
            </a:r>
            <a:r>
              <a:rPr lang="en-US" sz="900" dirty="0">
                <a:solidFill>
                  <a:srgbClr val="080808"/>
                </a:solidFill>
              </a:rPr>
              <a:t>2016, </a:t>
            </a:r>
            <a:r>
              <a:rPr lang="en-US" sz="900" u="sng" dirty="0">
                <a:solidFill>
                  <a:srgbClr val="080808"/>
                </a:solidFill>
              </a:rPr>
              <a:t>Lancet</a:t>
            </a:r>
            <a:r>
              <a:rPr lang="en-US" sz="900" dirty="0">
                <a:solidFill>
                  <a:srgbClr val="080808"/>
                </a:solidFill>
              </a:rPr>
              <a:t>;</a:t>
            </a:r>
            <a:r>
              <a:rPr lang="ro-RO" sz="900" dirty="0">
                <a:solidFill>
                  <a:srgbClr val="080808"/>
                </a:solidFill>
              </a:rPr>
              <a:t> http://dx.doi.org/10.1016/S0140-6736(16)30775-9</a:t>
            </a:r>
            <a:r>
              <a:rPr lang="en-US" sz="900" dirty="0">
                <a:solidFill>
                  <a:srgbClr val="080808"/>
                </a:solidFill>
              </a:rPr>
              <a:t>.  3. Barzon, 2016, </a:t>
            </a:r>
            <a:r>
              <a:rPr lang="en-US" sz="900" u="sng" dirty="0">
                <a:solidFill>
                  <a:srgbClr val="080808"/>
                </a:solidFill>
              </a:rPr>
              <a:t>Euro Surveill</a:t>
            </a:r>
            <a:r>
              <a:rPr lang="en-US" sz="900" dirty="0">
                <a:solidFill>
                  <a:srgbClr val="080808"/>
                </a:solidFill>
              </a:rPr>
              <a:t>;</a:t>
            </a:r>
            <a:r>
              <a:rPr lang="en-US" sz="900" dirty="0">
                <a:solidFill>
                  <a:srgbClr val="080808"/>
                </a:solidFill>
              </a:rPr>
              <a:t> 21(32):pi=30316 11-August-2016.</a:t>
            </a:r>
            <a:endParaRPr lang="en-US" sz="900" dirty="0">
              <a:solidFill>
                <a:srgbClr val="08080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621" y="3181047"/>
            <a:ext cx="58374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i="1" dirty="0">
                <a:solidFill>
                  <a:srgbClr val="000000"/>
                </a:solidFill>
                <a:latin typeface="Calibri" panose="020F0502020204030204" pitchFamily="34" charset="0"/>
              </a:rPr>
              <a:t>All data are individual case reports or small case series and </a:t>
            </a:r>
          </a:p>
          <a:p>
            <a:pPr algn="ctr"/>
            <a:r>
              <a:rPr lang="en-US" sz="1650" b="1" i="1" dirty="0">
                <a:solidFill>
                  <a:srgbClr val="000000"/>
                </a:solidFill>
                <a:latin typeface="Calibri" panose="020F0502020204030204" pitchFamily="34" charset="0"/>
              </a:rPr>
              <a:t>it is unclear how representative they are of population-level risk </a:t>
            </a:r>
          </a:p>
        </p:txBody>
      </p:sp>
    </p:spTree>
    <p:extLst>
      <p:ext uri="{BB962C8B-B14F-4D97-AF65-F5344CB8AC3E}">
        <p14:creationId xmlns:p14="http://schemas.microsoft.com/office/powerpoint/2010/main" val="1496690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2300"/>
            <a:ext cx="6172200" cy="642938"/>
          </a:xfrm>
        </p:spPr>
        <p:txBody>
          <a:bodyPr/>
          <a:lstStyle/>
          <a:p>
            <a:r>
              <a:rPr lang="en-US" dirty="0" smtClean="0"/>
              <a:t>Zika Virus in Cervicovaginal Secretions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273" y="1452519"/>
            <a:ext cx="870751" cy="507831"/>
          </a:xfrm>
          <a:prstGeom prst="rect">
            <a:avLst/>
          </a:prstGeom>
          <a:noFill/>
          <a:ln w="28575">
            <a:solidFill>
              <a:srgbClr val="0E66A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Symptom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Onset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1136024" y="1694893"/>
            <a:ext cx="5324933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6051" y="1454770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(Longest times reported since illness/symptom onset)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96952" y="1937267"/>
            <a:ext cx="3286527" cy="576289"/>
            <a:chOff x="929269" y="1894735"/>
            <a:chExt cx="4382035" cy="768385"/>
          </a:xfrm>
        </p:grpSpPr>
        <p:sp>
          <p:nvSpPr>
            <p:cNvPr id="8" name="TextBox 7"/>
            <p:cNvSpPr txBox="1"/>
            <p:nvPr/>
          </p:nvSpPr>
          <p:spPr>
            <a:xfrm>
              <a:off x="1556686" y="1964131"/>
              <a:ext cx="375461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Culture</a:t>
              </a:r>
              <a:r>
                <a:rPr lang="en-US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 (“infectious virus”): 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 days</a:t>
              </a:r>
              <a:r>
                <a:rPr lang="en-US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en-US" sz="1350" baseline="30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929269" y="1894735"/>
              <a:ext cx="4929" cy="76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>
            <a:off x="696952" y="2114898"/>
            <a:ext cx="40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1341" y="2380774"/>
            <a:ext cx="29392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Observed sexual transmission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: 0 days</a:t>
            </a:r>
            <a:r>
              <a:rPr lang="en-US" sz="135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9742" y="2513555"/>
            <a:ext cx="40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5359" y="2516331"/>
            <a:ext cx="4956763" cy="1435970"/>
            <a:chOff x="927145" y="2666821"/>
            <a:chExt cx="6609017" cy="1914626"/>
          </a:xfrm>
        </p:grpSpPr>
        <p:sp>
          <p:nvSpPr>
            <p:cNvPr id="16" name="TextBox 15"/>
            <p:cNvSpPr txBox="1"/>
            <p:nvPr/>
          </p:nvSpPr>
          <p:spPr>
            <a:xfrm>
              <a:off x="1548454" y="2981009"/>
              <a:ext cx="598770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rRT-PCR positive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(“viral RNA”)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Vaginal and endocervical swabs: 14 days</a:t>
              </a:r>
              <a:r>
                <a:rPr lang="en-US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3,4,5</a:t>
              </a:r>
              <a:endParaRPr lang="en-US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Cervical mucous: at least 11 days</a:t>
              </a:r>
              <a:r>
                <a:rPr lang="en-US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US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927145" y="2666821"/>
              <a:ext cx="835" cy="538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702532" y="2917787"/>
            <a:ext cx="404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/>
          <p:cNvSpPr txBox="1">
            <a:spLocks/>
          </p:cNvSpPr>
          <p:nvPr/>
        </p:nvSpPr>
        <p:spPr>
          <a:xfrm>
            <a:off x="212719" y="3859968"/>
            <a:ext cx="6432562" cy="4802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rgbClr val="080808"/>
                </a:solidFill>
              </a:rPr>
              <a:t>1. </a:t>
            </a:r>
            <a:r>
              <a:rPr lang="en-US" sz="900" dirty="0" err="1">
                <a:solidFill>
                  <a:srgbClr val="080808"/>
                </a:solidFill>
              </a:rPr>
              <a:t>Penot</a:t>
            </a:r>
            <a:r>
              <a:rPr lang="en-US" sz="900" dirty="0">
                <a:solidFill>
                  <a:srgbClr val="080808"/>
                </a:solidFill>
              </a:rPr>
              <a:t>, 2017, </a:t>
            </a:r>
            <a:r>
              <a:rPr lang="en-US" sz="900" dirty="0" err="1">
                <a:solidFill>
                  <a:srgbClr val="080808"/>
                </a:solidFill>
              </a:rPr>
              <a:t>Eurosurveillance</a:t>
            </a:r>
            <a:r>
              <a:rPr lang="en-US" sz="900" dirty="0">
                <a:solidFill>
                  <a:srgbClr val="080808"/>
                </a:solidFill>
              </a:rPr>
              <a:t>, 19 Jan.  </a:t>
            </a:r>
            <a:r>
              <a:rPr lang="en-US" sz="900" dirty="0">
                <a:solidFill>
                  <a:srgbClr val="080808"/>
                </a:solidFill>
              </a:rPr>
              <a:t>2. Davidson</a:t>
            </a:r>
            <a:r>
              <a:rPr lang="en-US" sz="900" dirty="0">
                <a:solidFill>
                  <a:srgbClr val="080808"/>
                </a:solidFill>
              </a:rPr>
              <a:t>, 2016, MMWR </a:t>
            </a:r>
            <a:r>
              <a:rPr lang="en-US" sz="900" dirty="0" err="1">
                <a:solidFill>
                  <a:srgbClr val="080808"/>
                </a:solidFill>
              </a:rPr>
              <a:t>Morb</a:t>
            </a:r>
            <a:r>
              <a:rPr lang="en-US" sz="900" dirty="0">
                <a:solidFill>
                  <a:srgbClr val="080808"/>
                </a:solidFill>
              </a:rPr>
              <a:t> Mortal </a:t>
            </a:r>
            <a:r>
              <a:rPr lang="en-US" sz="900" dirty="0" err="1">
                <a:solidFill>
                  <a:srgbClr val="080808"/>
                </a:solidFill>
              </a:rPr>
              <a:t>Wkly</a:t>
            </a:r>
            <a:r>
              <a:rPr lang="en-US" sz="900" dirty="0">
                <a:solidFill>
                  <a:srgbClr val="080808"/>
                </a:solidFill>
              </a:rPr>
              <a:t> Rep. </a:t>
            </a:r>
            <a:r>
              <a:rPr lang="en-US" sz="900" dirty="0">
                <a:solidFill>
                  <a:srgbClr val="080808"/>
                </a:solidFill>
              </a:rPr>
              <a:t>2016;65 (</a:t>
            </a:r>
            <a:r>
              <a:rPr lang="en-US" sz="900" dirty="0">
                <a:solidFill>
                  <a:srgbClr val="080808"/>
                </a:solidFill>
              </a:rPr>
              <a:t>Early Release  July 15, 2016 </a:t>
            </a:r>
            <a:r>
              <a:rPr lang="en-US" sz="900" dirty="0">
                <a:solidFill>
                  <a:srgbClr val="080808"/>
                </a:solidFill>
              </a:rPr>
              <a:t>) 3. Prisant, 2016</a:t>
            </a:r>
            <a:r>
              <a:rPr lang="en-US" sz="900" u="sng" dirty="0">
                <a:solidFill>
                  <a:srgbClr val="080808"/>
                </a:solidFill>
              </a:rPr>
              <a:t>, </a:t>
            </a:r>
            <a:r>
              <a:rPr lang="en-US" sz="900" u="sng" dirty="0">
                <a:solidFill>
                  <a:srgbClr val="080808"/>
                </a:solidFill>
              </a:rPr>
              <a:t>Lancet Infect </a:t>
            </a:r>
            <a:r>
              <a:rPr lang="en-US" sz="900" u="sng" dirty="0">
                <a:solidFill>
                  <a:srgbClr val="080808"/>
                </a:solidFill>
              </a:rPr>
              <a:t>Dis</a:t>
            </a:r>
            <a:r>
              <a:rPr lang="en-US" sz="900" dirty="0">
                <a:solidFill>
                  <a:srgbClr val="080808"/>
                </a:solidFill>
              </a:rPr>
              <a:t>, Jul </a:t>
            </a:r>
            <a:r>
              <a:rPr lang="en-US" sz="900" dirty="0">
                <a:solidFill>
                  <a:srgbClr val="080808"/>
                </a:solidFill>
              </a:rPr>
              <a:t>11. </a:t>
            </a:r>
            <a:r>
              <a:rPr lang="en-US" sz="900" dirty="0" err="1">
                <a:solidFill>
                  <a:srgbClr val="080808"/>
                </a:solidFill>
              </a:rPr>
              <a:t>pii</a:t>
            </a:r>
            <a:r>
              <a:rPr lang="en-US" sz="900" dirty="0">
                <a:solidFill>
                  <a:srgbClr val="080808"/>
                </a:solidFill>
              </a:rPr>
              <a:t>: S1473-3099(16)30193-1. doi: 10.1016/S1473-3099(16)30193-1. 4</a:t>
            </a:r>
            <a:r>
              <a:rPr lang="en-US" sz="900" dirty="0">
                <a:solidFill>
                  <a:srgbClr val="080808"/>
                </a:solidFill>
              </a:rPr>
              <a:t>. </a:t>
            </a:r>
            <a:r>
              <a:rPr lang="en-US" sz="900" dirty="0" err="1">
                <a:solidFill>
                  <a:srgbClr val="080808"/>
                </a:solidFill>
              </a:rPr>
              <a:t>Nicastri</a:t>
            </a:r>
            <a:r>
              <a:rPr lang="en-US" sz="900" dirty="0">
                <a:solidFill>
                  <a:srgbClr val="080808"/>
                </a:solidFill>
              </a:rPr>
              <a:t>, 2016, </a:t>
            </a:r>
            <a:r>
              <a:rPr lang="en-US" sz="900" u="sng" dirty="0" err="1">
                <a:solidFill>
                  <a:srgbClr val="080808"/>
                </a:solidFill>
              </a:rPr>
              <a:t>Emerg</a:t>
            </a:r>
            <a:r>
              <a:rPr lang="en-US" sz="900" u="sng" dirty="0">
                <a:solidFill>
                  <a:srgbClr val="080808"/>
                </a:solidFill>
              </a:rPr>
              <a:t> Infect Dis</a:t>
            </a:r>
            <a:r>
              <a:rPr lang="en-US" sz="900" dirty="0">
                <a:solidFill>
                  <a:srgbClr val="080808"/>
                </a:solidFill>
              </a:rPr>
              <a:t>, 22(12). </a:t>
            </a:r>
            <a:r>
              <a:rPr lang="en-US" sz="900" dirty="0">
                <a:solidFill>
                  <a:srgbClr val="080808"/>
                </a:solidFill>
              </a:rPr>
              <a:t>5</a:t>
            </a:r>
            <a:r>
              <a:rPr lang="en-US" sz="900" dirty="0">
                <a:solidFill>
                  <a:srgbClr val="080808"/>
                </a:solidFill>
              </a:rPr>
              <a:t>. Murray, 2017, </a:t>
            </a:r>
            <a:r>
              <a:rPr lang="en-US" sz="900" u="sng" dirty="0" err="1">
                <a:solidFill>
                  <a:srgbClr val="080808"/>
                </a:solidFill>
              </a:rPr>
              <a:t>Emerg</a:t>
            </a:r>
            <a:r>
              <a:rPr lang="en-US" sz="900" u="sng" dirty="0">
                <a:solidFill>
                  <a:srgbClr val="080808"/>
                </a:solidFill>
              </a:rPr>
              <a:t> Infect Dis</a:t>
            </a:r>
            <a:r>
              <a:rPr lang="en-US" sz="900" dirty="0">
                <a:solidFill>
                  <a:srgbClr val="080808"/>
                </a:solidFill>
              </a:rPr>
              <a:t>, </a:t>
            </a:r>
            <a:r>
              <a:rPr lang="en-US" sz="900" dirty="0" err="1">
                <a:solidFill>
                  <a:srgbClr val="080808"/>
                </a:solidFill>
              </a:rPr>
              <a:t>epub</a:t>
            </a:r>
            <a:r>
              <a:rPr lang="en-US" sz="900" dirty="0">
                <a:solidFill>
                  <a:srgbClr val="080808"/>
                </a:solidFill>
              </a:rPr>
              <a:t> ahead of print 6. Dudley, </a:t>
            </a:r>
            <a:r>
              <a:rPr lang="en-US" sz="900" dirty="0">
                <a:solidFill>
                  <a:srgbClr val="080808"/>
                </a:solidFill>
              </a:rPr>
              <a:t>2016, </a:t>
            </a:r>
            <a:r>
              <a:rPr lang="en-US" sz="900" u="sng" dirty="0">
                <a:solidFill>
                  <a:srgbClr val="080808"/>
                </a:solidFill>
              </a:rPr>
              <a:t>Nature </a:t>
            </a:r>
            <a:r>
              <a:rPr lang="en-US" sz="900" u="sng" dirty="0" err="1">
                <a:solidFill>
                  <a:srgbClr val="080808"/>
                </a:solidFill>
              </a:rPr>
              <a:t>Comm</a:t>
            </a:r>
            <a:r>
              <a:rPr lang="en-US" sz="900" dirty="0">
                <a:solidFill>
                  <a:srgbClr val="080808"/>
                </a:solidFill>
              </a:rPr>
              <a:t>; </a:t>
            </a:r>
            <a:r>
              <a:rPr lang="en-US" sz="900" dirty="0">
                <a:solidFill>
                  <a:srgbClr val="080808"/>
                </a:solidFill>
              </a:rPr>
              <a:t>Jun 28;7:12204. </a:t>
            </a:r>
            <a:r>
              <a:rPr lang="en-US" sz="900" dirty="0" err="1">
                <a:solidFill>
                  <a:srgbClr val="080808"/>
                </a:solidFill>
              </a:rPr>
              <a:t>doi</a:t>
            </a:r>
            <a:r>
              <a:rPr lang="en-US" sz="900" dirty="0">
                <a:solidFill>
                  <a:srgbClr val="080808"/>
                </a:solidFill>
              </a:rPr>
              <a:t>: 10.1038/ncomms12204.</a:t>
            </a:r>
            <a:endParaRPr lang="en-US" sz="9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81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331" y="1552961"/>
            <a:ext cx="3481544" cy="2545854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2475" dirty="0">
                <a:solidFill>
                  <a:srgbClr val="080808"/>
                </a:solidFill>
              </a:rPr>
              <a:t>Zika can be passed through sex from a person who has Zika to his or her sex partners. </a:t>
            </a:r>
          </a:p>
          <a:p>
            <a:pPr lvl="1"/>
            <a:r>
              <a:rPr lang="en-US" sz="2175" dirty="0">
                <a:solidFill>
                  <a:srgbClr val="080808"/>
                </a:solidFill>
              </a:rPr>
              <a:t>This includes vaginal, anal, and oral sex and the sharing of sex toys.    </a:t>
            </a:r>
          </a:p>
          <a:p>
            <a:r>
              <a:rPr lang="en-US" sz="2475" dirty="0">
                <a:solidFill>
                  <a:srgbClr val="080808"/>
                </a:solidFill>
              </a:rPr>
              <a:t>Zika can be passed through sex, even if the infected person does not have symptoms at the time. </a:t>
            </a:r>
            <a:endParaRPr lang="en-US" sz="2475" dirty="0">
              <a:solidFill>
                <a:srgbClr val="080808"/>
              </a:solidFill>
            </a:endParaRPr>
          </a:p>
          <a:p>
            <a:pPr lvl="1"/>
            <a:r>
              <a:rPr lang="en-US" sz="2175" dirty="0">
                <a:solidFill>
                  <a:srgbClr val="080808"/>
                </a:solidFill>
              </a:rPr>
              <a:t>It </a:t>
            </a:r>
            <a:r>
              <a:rPr lang="en-US" sz="2175" dirty="0">
                <a:solidFill>
                  <a:srgbClr val="080808"/>
                </a:solidFill>
              </a:rPr>
              <a:t>can be passed from a person with Zika before their symptoms start, while they have symptoms, and after their symptoms end. </a:t>
            </a:r>
          </a:p>
          <a:p>
            <a:pPr lvl="1"/>
            <a:r>
              <a:rPr lang="en-US" sz="2175" dirty="0">
                <a:solidFill>
                  <a:srgbClr val="080808"/>
                </a:solidFill>
              </a:rPr>
              <a:t>The virus may also be passed by a person who </a:t>
            </a:r>
            <a:r>
              <a:rPr lang="en-US" sz="2175" dirty="0">
                <a:solidFill>
                  <a:srgbClr val="080808"/>
                </a:solidFill>
              </a:rPr>
              <a:t>never has symptoms.</a:t>
            </a:r>
            <a:endParaRPr lang="en-US" sz="2175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19" y="861584"/>
            <a:ext cx="3272864" cy="691377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Calibri" panose="020F0502020204030204" pitchFamily="34" charset="0"/>
              </a:rPr>
              <a:t>About sexual transmission</a:t>
            </a:r>
          </a:p>
        </p:txBody>
      </p:sp>
      <p:sp>
        <p:nvSpPr>
          <p:cNvPr id="4" name="Oval 3" title="condom box"/>
          <p:cNvSpPr/>
          <p:nvPr/>
        </p:nvSpPr>
        <p:spPr>
          <a:xfrm>
            <a:off x="3712351" y="1064962"/>
            <a:ext cx="1187180" cy="1187180"/>
          </a:xfrm>
          <a:prstGeom prst="ellipse">
            <a:avLst/>
          </a:prstGeom>
          <a:solidFill>
            <a:srgbClr val="E0F3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88">
              <a:solidFill>
                <a:srgbClr val="228E92"/>
              </a:solidFill>
            </a:endParaRPr>
          </a:p>
        </p:txBody>
      </p:sp>
      <p:pic>
        <p:nvPicPr>
          <p:cNvPr id="5" name="Picture 4" descr="Condom box" title="Condom b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91" y="953728"/>
            <a:ext cx="673314" cy="1060811"/>
          </a:xfrm>
          <a:prstGeom prst="rect">
            <a:avLst/>
          </a:prstGeom>
        </p:spPr>
      </p:pic>
      <p:sp>
        <p:nvSpPr>
          <p:cNvPr id="7" name="Rectangle 6" descr="bar"/>
          <p:cNvSpPr/>
          <p:nvPr/>
        </p:nvSpPr>
        <p:spPr>
          <a:xfrm>
            <a:off x="0" y="4403312"/>
            <a:ext cx="6858000" cy="972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28E92"/>
              </a:solidFill>
            </a:endParaRPr>
          </a:p>
        </p:txBody>
      </p:sp>
      <p:pic>
        <p:nvPicPr>
          <p:cNvPr id="9" name="Picture 8" title="Pregnant coup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89" y="1088884"/>
            <a:ext cx="1898820" cy="3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Neisseria </a:t>
            </a:r>
            <a:r>
              <a:rPr lang="en-US" dirty="0" err="1" smtClean="0"/>
              <a:t>meningitidis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69" y="1257311"/>
            <a:ext cx="2307140" cy="15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5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Disclosures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None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65887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345578"/>
          </a:xfrm>
        </p:spPr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Meningitidis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1233488"/>
            <a:ext cx="6172200" cy="2506266"/>
          </a:xfrm>
        </p:spPr>
        <p:txBody>
          <a:bodyPr/>
          <a:lstStyle/>
          <a:p>
            <a:r>
              <a:rPr lang="en-US" sz="1500" dirty="0"/>
              <a:t>Bacterium that causes invasive </a:t>
            </a:r>
            <a:r>
              <a:rPr lang="en-US" sz="1500" dirty="0"/>
              <a:t>meningococcal disease (IMD</a:t>
            </a:r>
            <a:r>
              <a:rPr lang="en-US" sz="1500" dirty="0"/>
              <a:t>)</a:t>
            </a:r>
          </a:p>
          <a:p>
            <a:r>
              <a:rPr lang="en-US" sz="1500" dirty="0"/>
              <a:t>Transmitted through droplet </a:t>
            </a:r>
          </a:p>
          <a:p>
            <a:pPr lvl="1"/>
            <a:r>
              <a:rPr lang="en-US" sz="1500" dirty="0"/>
              <a:t>Has also been isolated from men with urethritis</a:t>
            </a:r>
          </a:p>
          <a:p>
            <a:r>
              <a:rPr lang="en-US" sz="1500" dirty="0"/>
              <a:t>1972 study found a male chimp infected his own urethra through oral-genital autoinoculation</a:t>
            </a:r>
          </a:p>
          <a:p>
            <a:r>
              <a:rPr lang="en-US" sz="1500" dirty="0"/>
              <a:t>Dyad and cluster analyses of </a:t>
            </a:r>
            <a:r>
              <a:rPr lang="en-US" sz="1500" dirty="0" err="1"/>
              <a:t>menigicoccal</a:t>
            </a:r>
            <a:r>
              <a:rPr lang="en-US" sz="1500" dirty="0"/>
              <a:t> urethritis show epidemiologically linked sexual partners </a:t>
            </a:r>
          </a:p>
          <a:p>
            <a:r>
              <a:rPr lang="en-US" sz="1500" dirty="0"/>
              <a:t>IMD outbreaks identified among MSM in US, Europe,  and Canada</a:t>
            </a:r>
          </a:p>
          <a:p>
            <a:pPr lvl="1"/>
            <a:r>
              <a:rPr lang="en-US" sz="1500" dirty="0"/>
              <a:t>Droplet transmission within MSM sexual networks could explain consistently higher </a:t>
            </a:r>
            <a:r>
              <a:rPr lang="en-US" sz="1500" i="1" dirty="0"/>
              <a:t>N</a:t>
            </a:r>
            <a:r>
              <a:rPr lang="en-US" sz="1500" dirty="0"/>
              <a:t>. </a:t>
            </a:r>
            <a:r>
              <a:rPr lang="en-US" sz="1500" i="1" dirty="0" err="1"/>
              <a:t>meningitidis</a:t>
            </a:r>
            <a:r>
              <a:rPr lang="en-US" sz="1500" dirty="0"/>
              <a:t> nasopharyngeal carriage rates relative to heterosexual men</a:t>
            </a:r>
          </a:p>
        </p:txBody>
      </p:sp>
    </p:spTree>
    <p:extLst>
      <p:ext uri="{BB962C8B-B14F-4D97-AF65-F5344CB8AC3E}">
        <p14:creationId xmlns:p14="http://schemas.microsoft.com/office/powerpoint/2010/main" val="113524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IMD Outbreak in NYC</a:t>
            </a:r>
            <a:endParaRPr lang="en-US" dirty="0"/>
          </a:p>
        </p:txBody>
      </p:sp>
      <p:pic>
        <p:nvPicPr>
          <p:cNvPr id="1026" name="Picture 2" descr="Monthly invasive meningococcal disease incidence and cumulative vaccine uptake, New York City, New York, USA, 2009–2015. *Vaccine uptake among men who have sex with men (MSM) only as part of outbreak respon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3" y="1440360"/>
            <a:ext cx="4286251" cy="22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external file that holds a picture, illustration, etc.&#10;Object name is 14-1837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934565"/>
            <a:ext cx="2080633" cy="3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79243"/>
            <a:ext cx="30432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Kratz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MM, 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 Community-Based Outbreak of Neisseria </a:t>
            </a:r>
            <a:r>
              <a:rPr lang="en-US" sz="825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meningitidis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25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Serogroup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Infection in Men who Have Sex with Men, New York City, New York, USA, 2010–2013. Emerging infectious diseases. 2015;21(8):1379–86. </a:t>
            </a:r>
            <a:endParaRPr lang="en-US" sz="825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3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388441"/>
          </a:xfrm>
        </p:spPr>
        <p:txBody>
          <a:bodyPr/>
          <a:lstStyle/>
          <a:p>
            <a:r>
              <a:rPr lang="en-US" dirty="0" smtClean="0"/>
              <a:t>Reported IMD among MSM 2012-2015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4" y="1185862"/>
            <a:ext cx="6423332" cy="2164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" y="3918348"/>
            <a:ext cx="58935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Kamiya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,, </a:t>
            </a:r>
            <a:r>
              <a:rPr lang="en-US" sz="8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Meningococcal disease among men who have sex with men—United States, January 2012-June 2015. MMWR Morbidity and mortality weekly report. 2015;64(44):1256–7. </a:t>
            </a:r>
            <a:endParaRPr lang="en-US" sz="825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51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736061"/>
            <a:ext cx="4156903" cy="195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2" y="1711088"/>
            <a:ext cx="3126911" cy="2548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86" y="4177398"/>
            <a:ext cx="5893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Petousis</a:t>
            </a:r>
            <a:r>
              <a:rPr lang="en-US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-Harris H. et </a:t>
            </a:r>
            <a:r>
              <a:rPr lang="en-US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 Effectiveness of a group B outer membrane vesicle meningococcal vaccine against </a:t>
            </a:r>
            <a:r>
              <a:rPr lang="en-US" sz="75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</a:t>
            </a:r>
            <a:r>
              <a:rPr lang="en-US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New Zealand: a retrospective case-control study</a:t>
            </a:r>
            <a:r>
              <a:rPr lang="en-US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Lancet. 2017 Sep 30;390(10102):1603-1610.</a:t>
            </a:r>
            <a:r>
              <a:rPr lang="en-US" sz="7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187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Shigella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110909"/>
            <a:ext cx="3871558" cy="18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Shigellosis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50" dirty="0"/>
              <a:t>Diarrheal disease caused by bacterium </a:t>
            </a:r>
            <a:r>
              <a:rPr lang="en-US" sz="1350" dirty="0" err="1"/>
              <a:t>Shigella</a:t>
            </a:r>
            <a:endParaRPr lang="en-US" sz="1350" dirty="0"/>
          </a:p>
          <a:p>
            <a:pPr lvl="1"/>
            <a:r>
              <a:rPr lang="en-US" sz="1350" dirty="0"/>
              <a:t>Transmitted by direct or indirect contact with human feces</a:t>
            </a:r>
          </a:p>
          <a:p>
            <a:r>
              <a:rPr lang="en-US" sz="1350" dirty="0"/>
              <a:t>Typically highest rates occur among children &lt;5 years of age, their care takers and travelers</a:t>
            </a:r>
          </a:p>
          <a:p>
            <a:r>
              <a:rPr lang="en-US" sz="1350" dirty="0"/>
              <a:t>Transmission can also occur through oral-anal contact or digital-anal sex</a:t>
            </a:r>
          </a:p>
          <a:p>
            <a:r>
              <a:rPr lang="en-US" sz="1350" dirty="0"/>
              <a:t>In 1970s and 80s, increases noted among US male adults, even as overall rates and rates among children declined</a:t>
            </a:r>
          </a:p>
          <a:p>
            <a:r>
              <a:rPr lang="en-US" sz="1350" dirty="0"/>
              <a:t>Increases in </a:t>
            </a:r>
            <a:r>
              <a:rPr lang="en-US" sz="1350" dirty="0" err="1"/>
              <a:t>Shigella</a:t>
            </a:r>
            <a:r>
              <a:rPr lang="en-US" sz="1350" dirty="0"/>
              <a:t> among males seen in the UK between 2004-2015</a:t>
            </a:r>
          </a:p>
          <a:p>
            <a:pPr lvl="1"/>
            <a:r>
              <a:rPr lang="en-US" sz="1350" dirty="0"/>
              <a:t>Male to female rate ratios</a:t>
            </a:r>
          </a:p>
          <a:p>
            <a:r>
              <a:rPr lang="en-US" sz="1350" dirty="0" err="1"/>
              <a:t>Shigella</a:t>
            </a:r>
            <a:r>
              <a:rPr lang="en-US" sz="1350" dirty="0"/>
              <a:t> strains circulating among MSM show increasing drug resistance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689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87" y="336836"/>
            <a:ext cx="6172200" cy="352722"/>
          </a:xfrm>
        </p:spPr>
        <p:txBody>
          <a:bodyPr/>
          <a:lstStyle/>
          <a:p>
            <a:r>
              <a:rPr lang="en-US" sz="1800" dirty="0" smtClean="0"/>
              <a:t>Historic Data Suggests Excess </a:t>
            </a:r>
            <a:r>
              <a:rPr lang="en-US" sz="1800" dirty="0" err="1" smtClean="0"/>
              <a:t>Shigella</a:t>
            </a:r>
            <a:r>
              <a:rPr lang="en-US" sz="1800" dirty="0" smtClean="0"/>
              <a:t> Risk among Adults Males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23" y="1446750"/>
            <a:ext cx="2816745" cy="2636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69" y="1400285"/>
            <a:ext cx="3224689" cy="268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944" y="4090094"/>
            <a:ext cx="547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Tauxe</a:t>
            </a:r>
            <a:r>
              <a:rPr lang="en-US" sz="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RV, McDonald RC, </a:t>
            </a:r>
            <a:r>
              <a:rPr lang="en-US" sz="9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Hargrett</a:t>
            </a:r>
            <a:r>
              <a:rPr lang="en-US" sz="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-Bean N, Blake PA. The persistence of </a:t>
            </a:r>
            <a:r>
              <a:rPr lang="en-US" sz="9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en-US" sz="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flexneri</a:t>
            </a:r>
            <a:r>
              <a:rPr lang="en-US" sz="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United States: increasing role of adult males. American journal of public health. 1988;78(11):1432–5. </a:t>
            </a:r>
            <a:endParaRPr lang="en-US" sz="9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4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883" y="85645"/>
            <a:ext cx="4193381" cy="642938"/>
          </a:xfrm>
        </p:spPr>
        <p:txBody>
          <a:bodyPr/>
          <a:lstStyle/>
          <a:p>
            <a:pPr algn="ctr"/>
            <a:r>
              <a:rPr lang="en-US" sz="1800" dirty="0" smtClean="0"/>
              <a:t>Recent Data Supports </a:t>
            </a:r>
            <a:r>
              <a:rPr lang="en-US" sz="1800" dirty="0" smtClean="0"/>
              <a:t>Excess Male Risk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99951" y="4353791"/>
            <a:ext cx="638524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Simms I, 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 Intensified shigellosis epidemic associated with sexual transmission in men who have sex with men—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flexneri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S. 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sonnei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England, 2004 to end of February 2015. Euro 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Surveill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2015;20(15).</a:t>
            </a:r>
            <a:endParaRPr lang="en-US" sz="788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7" y="963991"/>
            <a:ext cx="2890290" cy="2866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853" y="1822027"/>
            <a:ext cx="3033165" cy="20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2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06" y="319395"/>
            <a:ext cx="6172200" cy="28307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6A71"/>
                </a:solidFill>
              </a:rPr>
              <a:t>Potential Role of Travel and Ongoing Drug Resistance</a:t>
            </a:r>
            <a:endParaRPr lang="en-US" sz="1800" dirty="0">
              <a:solidFill>
                <a:srgbClr val="006A7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26" y="692696"/>
            <a:ext cx="4438113" cy="359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07" y="4377933"/>
            <a:ext cx="609361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 A, 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 Importation and domestic transmission of 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88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sonnei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resistant to ciprofloxacin—United States, May 2014-February 2015. MMWR Morbidity and mortality weekly report. 2015;64(12):318–20</a:t>
            </a:r>
            <a:r>
              <a:rPr lang="en-US" sz="78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45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9" y="779009"/>
            <a:ext cx="2478600" cy="348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74" y="642937"/>
            <a:ext cx="2813957" cy="36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6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STIs in context</a:t>
            </a:r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500" dirty="0"/>
              <a:t>Over 30 infectious agents have a sexual transmission component</a:t>
            </a:r>
          </a:p>
          <a:p>
            <a:pPr lvl="1"/>
            <a:r>
              <a:rPr lang="en-US" sz="1500" dirty="0"/>
              <a:t>Some are almost exclusively transmitted sexually (syphilis, gonorrhea)</a:t>
            </a:r>
          </a:p>
          <a:p>
            <a:pPr lvl="1"/>
            <a:r>
              <a:rPr lang="en-US" sz="1500" dirty="0"/>
              <a:t>Others are primarily transmitted through other routes (Ebola, </a:t>
            </a:r>
            <a:r>
              <a:rPr lang="en-US" sz="1500" dirty="0" err="1"/>
              <a:t>Zika</a:t>
            </a:r>
            <a:r>
              <a:rPr lang="en-US" sz="1500" dirty="0"/>
              <a:t>)</a:t>
            </a:r>
          </a:p>
          <a:p>
            <a:r>
              <a:rPr lang="en-US" sz="1500" dirty="0"/>
              <a:t>Understanding sexual transmission of pathogens can help inform prevention and control programs as well as populations that may need targeting</a:t>
            </a:r>
          </a:p>
          <a:p>
            <a:pPr lvl="1"/>
            <a:r>
              <a:rPr lang="en-US" sz="1500" dirty="0"/>
              <a:t>MSM</a:t>
            </a:r>
          </a:p>
          <a:p>
            <a:pPr lvl="1"/>
            <a:r>
              <a:rPr lang="en-US" sz="1500" dirty="0"/>
              <a:t>Pregnant women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04693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Many infections have sexual components of transmission</a:t>
            </a:r>
          </a:p>
          <a:p>
            <a:r>
              <a:rPr lang="en-US" dirty="0" smtClean="0"/>
              <a:t>STD clinical and research practitioners can contribute greatly to</a:t>
            </a:r>
          </a:p>
          <a:p>
            <a:pPr lvl="1"/>
            <a:r>
              <a:rPr lang="en-US" dirty="0" smtClean="0"/>
              <a:t>Development of prevention messages and control strategies</a:t>
            </a:r>
          </a:p>
          <a:p>
            <a:pPr lvl="1"/>
            <a:r>
              <a:rPr lang="en-US" dirty="0" smtClean="0"/>
              <a:t>Identification of important epidemiologic data to collect during case investigations</a:t>
            </a:r>
          </a:p>
          <a:p>
            <a:pPr lvl="1"/>
            <a:r>
              <a:rPr lang="en-US" dirty="0" smtClean="0"/>
              <a:t>Establishment of standardized criteria to determining if a pathogen is sexuall</a:t>
            </a:r>
            <a:r>
              <a:rPr lang="en-US" dirty="0"/>
              <a:t>y</a:t>
            </a:r>
            <a:r>
              <a:rPr lang="en-US" dirty="0" smtClean="0"/>
              <a:t> transmitted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30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44" y="847855"/>
            <a:ext cx="2102709" cy="2102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80" y="1429227"/>
            <a:ext cx="33760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  <a:latin typeface="Calibri" panose="020F0502020204030204" pitchFamily="34" charset="0"/>
              </a:rPr>
              <a:t>Kyle Bernstein, PhD</a:t>
            </a:r>
            <a:endParaRPr lang="en-US" sz="2700" dirty="0">
              <a:solidFill>
                <a:srgbClr val="002060"/>
              </a:solidFill>
              <a:latin typeface="Calibri" panose="020F0502020204030204" pitchFamily="34" charset="0"/>
              <a:hlinkClick r:id="rId3"/>
            </a:endParaRPr>
          </a:p>
          <a:p>
            <a:r>
              <a:rPr lang="en-US" sz="27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kio8@cdc.gov</a:t>
            </a:r>
            <a:endParaRPr lang="en-US" sz="27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700" dirty="0">
                <a:solidFill>
                  <a:srgbClr val="002060"/>
                </a:solidFill>
                <a:latin typeface="Calibri" panose="020F0502020204030204" pitchFamily="34" charset="0"/>
              </a:rPr>
              <a:t>404 639-8325</a:t>
            </a:r>
            <a:endParaRPr lang="en-US" sz="27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42900" y="2950564"/>
            <a:ext cx="4800600" cy="154305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1600 Clifton Road NE,  Atlanta,  GA  30333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Telephone: 1-800-CDC-INFO (232-4636)/TTY: 1-888-232-6348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Visit: www.cdc.gov | Contact CDC at: 1-800-CDC-INFO or www.cdc.gov/info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75" dirty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111379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Outline</a:t>
            </a:r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500" dirty="0"/>
              <a:t>Emerging STIs</a:t>
            </a:r>
          </a:p>
          <a:p>
            <a:pPr lvl="1"/>
            <a:r>
              <a:rPr lang="en-US" sz="1500" dirty="0"/>
              <a:t>Ebola virus</a:t>
            </a:r>
          </a:p>
          <a:p>
            <a:pPr lvl="1"/>
            <a:r>
              <a:rPr lang="en-US" sz="1500" dirty="0" err="1"/>
              <a:t>Zika</a:t>
            </a:r>
            <a:r>
              <a:rPr lang="en-US" sz="1500" dirty="0"/>
              <a:t> Virus</a:t>
            </a:r>
          </a:p>
          <a:p>
            <a:r>
              <a:rPr lang="en-US" sz="1500" dirty="0"/>
              <a:t>Re-appreciated STIs</a:t>
            </a:r>
          </a:p>
          <a:p>
            <a:pPr lvl="1"/>
            <a:r>
              <a:rPr lang="en-US" sz="1500" i="1" dirty="0"/>
              <a:t>Neisseria </a:t>
            </a:r>
            <a:r>
              <a:rPr lang="en-US" sz="1500" i="1" dirty="0" err="1"/>
              <a:t>Meningitidis</a:t>
            </a:r>
            <a:endParaRPr lang="en-US" sz="1500" i="1" dirty="0"/>
          </a:p>
          <a:p>
            <a:pPr lvl="1"/>
            <a:r>
              <a:rPr lang="en-US" sz="1500" i="1" dirty="0" err="1"/>
              <a:t>Shigella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8377080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Virus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69" y="1122908"/>
            <a:ext cx="2892933" cy="16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7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8" y="283952"/>
            <a:ext cx="5222919" cy="45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58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3" y="1020419"/>
            <a:ext cx="5474736" cy="399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214" y="142787"/>
            <a:ext cx="402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Male and Female Ebola Survivors with Published Results of Laboratory Specimens for Ebola Virus in Vaginal or Semen Specimens, 1976-2015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00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Subhead for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6" y="562187"/>
            <a:ext cx="564386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0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469" t="14730" r="51514" b="5985"/>
          <a:stretch/>
        </p:blipFill>
        <p:spPr>
          <a:xfrm>
            <a:off x="2004757" y="209841"/>
            <a:ext cx="4680076" cy="289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585" t="19053" r="58946" b="3713"/>
          <a:stretch/>
        </p:blipFill>
        <p:spPr>
          <a:xfrm>
            <a:off x="602826" y="1658678"/>
            <a:ext cx="3661691" cy="28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4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2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11210</TotalTime>
  <Words>1370</Words>
  <Application>Microsoft Office PowerPoint</Application>
  <PresentationFormat>Custom</PresentationFormat>
  <Paragraphs>145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Wingdings</vt:lpstr>
      <vt:lpstr>Arial</vt:lpstr>
      <vt:lpstr>Courier New</vt:lpstr>
      <vt:lpstr>Myriad Web Pro</vt:lpstr>
      <vt:lpstr>NCEH_ATSDR_combined</vt:lpstr>
      <vt:lpstr>Emerging and re-appreciated sexually transmitted infections</vt:lpstr>
      <vt:lpstr>Disclosures </vt:lpstr>
      <vt:lpstr>STIs in context</vt:lpstr>
      <vt:lpstr>Outline</vt:lpstr>
      <vt:lpstr>Ebola Virus</vt:lpstr>
      <vt:lpstr>PowerPoint Presentation</vt:lpstr>
      <vt:lpstr>PowerPoint Presentation</vt:lpstr>
      <vt:lpstr>Section Header </vt:lpstr>
      <vt:lpstr>PowerPoint Presentation</vt:lpstr>
      <vt:lpstr>PowerPoint Presentation</vt:lpstr>
      <vt:lpstr>Ebola Virus Persistence in Semen</vt:lpstr>
      <vt:lpstr>Public Health Implications </vt:lpstr>
      <vt:lpstr>Zika</vt:lpstr>
      <vt:lpstr>Zika Cases Reported in the United States</vt:lpstr>
      <vt:lpstr>Sexual Transmission of Zika</vt:lpstr>
      <vt:lpstr>Zika Virus in Semen and Risk of Sexual Transmission</vt:lpstr>
      <vt:lpstr>Zika Virus in Cervicovaginal Secretions</vt:lpstr>
      <vt:lpstr>About sexual transmission</vt:lpstr>
      <vt:lpstr>Neisseria meningitidis</vt:lpstr>
      <vt:lpstr>N. Meningitidis </vt:lpstr>
      <vt:lpstr>IMD Outbreak in NYC</vt:lpstr>
      <vt:lpstr>Reported IMD among MSM 2012-2015</vt:lpstr>
      <vt:lpstr>PowerPoint Presentation</vt:lpstr>
      <vt:lpstr>Shigella</vt:lpstr>
      <vt:lpstr>Shigellosis</vt:lpstr>
      <vt:lpstr>Historic Data Suggests Excess Shigella Risk among Adults Males</vt:lpstr>
      <vt:lpstr>Recent Data Supports Excess Male Risk</vt:lpstr>
      <vt:lpstr>Potential Role of Travel and Ongoing Drug Resistance</vt:lpstr>
      <vt:lpstr>PowerPoint Presentation</vt:lpstr>
      <vt:lpstr>Summary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Bernstein, Kyle T. (CDC/OID/NCHHSTP)</cp:lastModifiedBy>
  <cp:revision>806</cp:revision>
  <cp:lastPrinted>2018-01-10T14:54:31Z</cp:lastPrinted>
  <dcterms:created xsi:type="dcterms:W3CDTF">2016-09-23T12:58:24Z</dcterms:created>
  <dcterms:modified xsi:type="dcterms:W3CDTF">2018-07-18T10:51:49Z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